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0" r:id="rId5"/>
    <p:sldId id="258" r:id="rId6"/>
    <p:sldId id="257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2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780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42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646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2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9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8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4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6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2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8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2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2A52-62B7-42F4-976C-5EBF58CCA765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75B22F-D8A1-4AFB-BEA6-7D0567571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Duckweed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Environmental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be starting our duckweed lab today. Over the next few weeks we will be observing it. </a:t>
            </a:r>
          </a:p>
          <a:p>
            <a:pPr marL="0" indent="0">
              <a:buNone/>
            </a:pPr>
            <a:r>
              <a:rPr lang="en-US" dirty="0" smtClean="0"/>
              <a:t>Make a prediction about your duckweed population. (Use complete sentences)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understand factors that affect population growth</a:t>
            </a:r>
          </a:p>
          <a:p>
            <a:r>
              <a:rPr lang="en-US" dirty="0" smtClean="0"/>
              <a:t>Students will identify characteristics of population growth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Pre-lab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What factors are associated with changes in a population?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What do you know about the human 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Carrying Capacity</a:t>
            </a:r>
            <a:r>
              <a:rPr lang="en-US" dirty="0">
                <a:solidFill>
                  <a:schemeClr val="accent1"/>
                </a:solidFill>
              </a:rPr>
              <a:t>- </a:t>
            </a:r>
            <a:r>
              <a:rPr lang="en-US" dirty="0" smtClean="0">
                <a:solidFill>
                  <a:schemeClr val="accent1"/>
                </a:solidFill>
              </a:rPr>
              <a:t>maximum population size of a species that and environment can hold</a:t>
            </a:r>
          </a:p>
          <a:p>
            <a:r>
              <a:rPr lang="en-US" b="1" dirty="0" smtClean="0">
                <a:solidFill>
                  <a:srgbClr val="90C226"/>
                </a:solidFill>
              </a:rPr>
              <a:t>Expediential Growth</a:t>
            </a:r>
            <a:r>
              <a:rPr lang="en-US" dirty="0" smtClean="0">
                <a:solidFill>
                  <a:srgbClr val="90C226"/>
                </a:solidFill>
              </a:rPr>
              <a:t>- population grows quickly, has not reached the carrying capacity.</a:t>
            </a:r>
          </a:p>
          <a:p>
            <a:r>
              <a:rPr lang="en-US" b="1" dirty="0" smtClean="0">
                <a:solidFill>
                  <a:srgbClr val="90C226"/>
                </a:solidFill>
              </a:rPr>
              <a:t>Closed System</a:t>
            </a:r>
            <a:r>
              <a:rPr lang="en-US" dirty="0" smtClean="0">
                <a:solidFill>
                  <a:srgbClr val="90C226"/>
                </a:solidFill>
              </a:rPr>
              <a:t>- nothing can go in or out of this system (nutrients, organisms)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Ex. Island (control)</a:t>
            </a:r>
          </a:p>
          <a:p>
            <a:pPr lvl="1"/>
            <a:r>
              <a:rPr lang="en-US" dirty="0" smtClean="0"/>
              <a:t>Give me another example</a:t>
            </a:r>
          </a:p>
          <a:p>
            <a:r>
              <a:rPr lang="en-US" b="1" dirty="0" smtClean="0">
                <a:solidFill>
                  <a:srgbClr val="90C226"/>
                </a:solidFill>
              </a:rPr>
              <a:t>Open System</a:t>
            </a:r>
            <a:r>
              <a:rPr lang="en-US" dirty="0" smtClean="0">
                <a:solidFill>
                  <a:srgbClr val="90C226"/>
                </a:solidFill>
              </a:rPr>
              <a:t>- no boundaries, things (nutrients, organisms) come and go </a:t>
            </a:r>
          </a:p>
          <a:p>
            <a:pPr lvl="1"/>
            <a:r>
              <a:rPr lang="en-US" dirty="0" smtClean="0"/>
              <a:t>Ex. Yellow Stone National Park (no control)</a:t>
            </a:r>
          </a:p>
          <a:p>
            <a:pPr lvl="1"/>
            <a:r>
              <a:rPr lang="en-US" dirty="0" smtClean="0"/>
              <a:t>Give me another example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duckweed?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Lemna</a:t>
            </a:r>
            <a:r>
              <a:rPr lang="en-US" i="1" dirty="0" smtClean="0"/>
              <a:t> minor</a:t>
            </a:r>
          </a:p>
          <a:p>
            <a:r>
              <a:rPr lang="en-US" dirty="0" smtClean="0"/>
              <a:t>Small aquatic plant</a:t>
            </a:r>
          </a:p>
          <a:p>
            <a:r>
              <a:rPr lang="en-US" dirty="0" smtClean="0"/>
              <a:t>Floats of the surface of water</a:t>
            </a:r>
          </a:p>
          <a:p>
            <a:r>
              <a:rPr lang="en-US" dirty="0" smtClean="0"/>
              <a:t>Food source for some organisms </a:t>
            </a:r>
          </a:p>
          <a:p>
            <a:r>
              <a:rPr lang="en-US" dirty="0" smtClean="0"/>
              <a:t>Very fast growing</a:t>
            </a:r>
          </a:p>
          <a:p>
            <a:r>
              <a:rPr lang="en-US" dirty="0" smtClean="0"/>
              <a:t>Reproduces by budding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Duckweed Diagram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91028" y="2352083"/>
            <a:ext cx="2169280" cy="3230111"/>
            <a:chOff x="4074766" y="2577538"/>
            <a:chExt cx="1482163" cy="2498826"/>
          </a:xfrm>
        </p:grpSpPr>
        <p:grpSp>
          <p:nvGrpSpPr>
            <p:cNvPr id="16" name="Group 15"/>
            <p:cNvGrpSpPr/>
            <p:nvPr/>
          </p:nvGrpSpPr>
          <p:grpSpPr>
            <a:xfrm>
              <a:off x="4074766" y="2577538"/>
              <a:ext cx="1482163" cy="2498826"/>
              <a:chOff x="1618948" y="2716874"/>
              <a:chExt cx="1482163" cy="2498826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2180924" y="3806931"/>
                <a:ext cx="290651" cy="1133341"/>
              </a:xfrm>
              <a:custGeom>
                <a:avLst/>
                <a:gdLst>
                  <a:gd name="connsiteX0" fmla="*/ 52843 w 290651"/>
                  <a:gd name="connsiteY0" fmla="*/ 0 h 1133341"/>
                  <a:gd name="connsiteX1" fmla="*/ 117238 w 290651"/>
                  <a:gd name="connsiteY1" fmla="*/ 38636 h 1133341"/>
                  <a:gd name="connsiteX2" fmla="*/ 155874 w 290651"/>
                  <a:gd name="connsiteY2" fmla="*/ 154546 h 1133341"/>
                  <a:gd name="connsiteX3" fmla="*/ 168753 w 290651"/>
                  <a:gd name="connsiteY3" fmla="*/ 193183 h 1133341"/>
                  <a:gd name="connsiteX4" fmla="*/ 220269 w 290651"/>
                  <a:gd name="connsiteY4" fmla="*/ 270456 h 1133341"/>
                  <a:gd name="connsiteX5" fmla="*/ 246027 w 290651"/>
                  <a:gd name="connsiteY5" fmla="*/ 309093 h 1133341"/>
                  <a:gd name="connsiteX6" fmla="*/ 258905 w 290651"/>
                  <a:gd name="connsiteY6" fmla="*/ 347729 h 1133341"/>
                  <a:gd name="connsiteX7" fmla="*/ 284663 w 290651"/>
                  <a:gd name="connsiteY7" fmla="*/ 399245 h 1133341"/>
                  <a:gd name="connsiteX8" fmla="*/ 246027 w 290651"/>
                  <a:gd name="connsiteY8" fmla="*/ 643943 h 1133341"/>
                  <a:gd name="connsiteX9" fmla="*/ 207390 w 290651"/>
                  <a:gd name="connsiteY9" fmla="*/ 682580 h 1133341"/>
                  <a:gd name="connsiteX10" fmla="*/ 155874 w 290651"/>
                  <a:gd name="connsiteY10" fmla="*/ 708338 h 1133341"/>
                  <a:gd name="connsiteX11" fmla="*/ 117238 w 290651"/>
                  <a:gd name="connsiteY11" fmla="*/ 759853 h 1133341"/>
                  <a:gd name="connsiteX12" fmla="*/ 78601 w 290651"/>
                  <a:gd name="connsiteY12" fmla="*/ 785611 h 1133341"/>
                  <a:gd name="connsiteX13" fmla="*/ 65722 w 290651"/>
                  <a:gd name="connsiteY13" fmla="*/ 837127 h 1133341"/>
                  <a:gd name="connsiteX14" fmla="*/ 39965 w 290651"/>
                  <a:gd name="connsiteY14" fmla="*/ 914400 h 1133341"/>
                  <a:gd name="connsiteX15" fmla="*/ 27086 w 290651"/>
                  <a:gd name="connsiteY15" fmla="*/ 953036 h 1133341"/>
                  <a:gd name="connsiteX16" fmla="*/ 14207 w 290651"/>
                  <a:gd name="connsiteY16" fmla="*/ 1004552 h 1133341"/>
                  <a:gd name="connsiteX17" fmla="*/ 1328 w 290651"/>
                  <a:gd name="connsiteY17" fmla="*/ 1043189 h 1133341"/>
                  <a:gd name="connsiteX18" fmla="*/ 1328 w 290651"/>
                  <a:gd name="connsiteY18" fmla="*/ 1133341 h 1133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0651" h="1133341">
                    <a:moveTo>
                      <a:pt x="52843" y="0"/>
                    </a:moveTo>
                    <a:cubicBezTo>
                      <a:pt x="74308" y="12879"/>
                      <a:pt x="101870" y="18877"/>
                      <a:pt x="117238" y="38636"/>
                    </a:cubicBezTo>
                    <a:cubicBezTo>
                      <a:pt x="117241" y="38640"/>
                      <a:pt x="149434" y="135225"/>
                      <a:pt x="155874" y="154546"/>
                    </a:cubicBezTo>
                    <a:cubicBezTo>
                      <a:pt x="160167" y="167425"/>
                      <a:pt x="161223" y="181887"/>
                      <a:pt x="168753" y="193183"/>
                    </a:cubicBezTo>
                    <a:lnTo>
                      <a:pt x="220269" y="270456"/>
                    </a:lnTo>
                    <a:lnTo>
                      <a:pt x="246027" y="309093"/>
                    </a:lnTo>
                    <a:cubicBezTo>
                      <a:pt x="250320" y="321972"/>
                      <a:pt x="253558" y="335251"/>
                      <a:pt x="258905" y="347729"/>
                    </a:cubicBezTo>
                    <a:cubicBezTo>
                      <a:pt x="266468" y="365376"/>
                      <a:pt x="283704" y="380070"/>
                      <a:pt x="284663" y="399245"/>
                    </a:cubicBezTo>
                    <a:cubicBezTo>
                      <a:pt x="290305" y="512087"/>
                      <a:pt x="305576" y="572484"/>
                      <a:pt x="246027" y="643943"/>
                    </a:cubicBezTo>
                    <a:cubicBezTo>
                      <a:pt x="234367" y="657935"/>
                      <a:pt x="222211" y="671994"/>
                      <a:pt x="207390" y="682580"/>
                    </a:cubicBezTo>
                    <a:cubicBezTo>
                      <a:pt x="191767" y="693739"/>
                      <a:pt x="173046" y="699752"/>
                      <a:pt x="155874" y="708338"/>
                    </a:cubicBezTo>
                    <a:cubicBezTo>
                      <a:pt x="142995" y="725510"/>
                      <a:pt x="132416" y="744675"/>
                      <a:pt x="117238" y="759853"/>
                    </a:cubicBezTo>
                    <a:cubicBezTo>
                      <a:pt x="106293" y="770798"/>
                      <a:pt x="87187" y="772732"/>
                      <a:pt x="78601" y="785611"/>
                    </a:cubicBezTo>
                    <a:cubicBezTo>
                      <a:pt x="68783" y="800339"/>
                      <a:pt x="70808" y="820173"/>
                      <a:pt x="65722" y="837127"/>
                    </a:cubicBezTo>
                    <a:cubicBezTo>
                      <a:pt x="57920" y="863133"/>
                      <a:pt x="48551" y="888642"/>
                      <a:pt x="39965" y="914400"/>
                    </a:cubicBezTo>
                    <a:cubicBezTo>
                      <a:pt x="35672" y="927279"/>
                      <a:pt x="30379" y="939866"/>
                      <a:pt x="27086" y="953036"/>
                    </a:cubicBezTo>
                    <a:cubicBezTo>
                      <a:pt x="22793" y="970208"/>
                      <a:pt x="19070" y="987533"/>
                      <a:pt x="14207" y="1004552"/>
                    </a:cubicBezTo>
                    <a:cubicBezTo>
                      <a:pt x="10477" y="1017605"/>
                      <a:pt x="2679" y="1029681"/>
                      <a:pt x="1328" y="1043189"/>
                    </a:cubicBezTo>
                    <a:cubicBezTo>
                      <a:pt x="-1662" y="1073091"/>
                      <a:pt x="1328" y="1103290"/>
                      <a:pt x="1328" y="1133341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360030" y="3431134"/>
                <a:ext cx="341013" cy="1339682"/>
              </a:xfrm>
              <a:custGeom>
                <a:avLst/>
                <a:gdLst>
                  <a:gd name="connsiteX0" fmla="*/ 0 w 341013"/>
                  <a:gd name="connsiteY0" fmla="*/ 0 h 1339682"/>
                  <a:gd name="connsiteX1" fmla="*/ 216569 w 341013"/>
                  <a:gd name="connsiteY1" fmla="*/ 264695 h 1339682"/>
                  <a:gd name="connsiteX2" fmla="*/ 168442 w 341013"/>
                  <a:gd name="connsiteY2" fmla="*/ 433137 h 1339682"/>
                  <a:gd name="connsiteX3" fmla="*/ 336884 w 341013"/>
                  <a:gd name="connsiteY3" fmla="*/ 697832 h 1339682"/>
                  <a:gd name="connsiteX4" fmla="*/ 264695 w 341013"/>
                  <a:gd name="connsiteY4" fmla="*/ 1106905 h 1339682"/>
                  <a:gd name="connsiteX5" fmla="*/ 0 w 341013"/>
                  <a:gd name="connsiteY5" fmla="*/ 1155032 h 1339682"/>
                  <a:gd name="connsiteX6" fmla="*/ 264695 w 341013"/>
                  <a:gd name="connsiteY6" fmla="*/ 1323474 h 1339682"/>
                  <a:gd name="connsiteX7" fmla="*/ 288758 w 341013"/>
                  <a:gd name="connsiteY7" fmla="*/ 1323474 h 1339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1013" h="1339682">
                    <a:moveTo>
                      <a:pt x="0" y="0"/>
                    </a:moveTo>
                    <a:cubicBezTo>
                      <a:pt x="94247" y="96253"/>
                      <a:pt x="188495" y="192506"/>
                      <a:pt x="216569" y="264695"/>
                    </a:cubicBezTo>
                    <a:cubicBezTo>
                      <a:pt x="244643" y="336885"/>
                      <a:pt x="148390" y="360948"/>
                      <a:pt x="168442" y="433137"/>
                    </a:cubicBezTo>
                    <a:cubicBezTo>
                      <a:pt x="188494" y="505326"/>
                      <a:pt x="320842" y="585537"/>
                      <a:pt x="336884" y="697832"/>
                    </a:cubicBezTo>
                    <a:cubicBezTo>
                      <a:pt x="352926" y="810127"/>
                      <a:pt x="320842" y="1030705"/>
                      <a:pt x="264695" y="1106905"/>
                    </a:cubicBezTo>
                    <a:cubicBezTo>
                      <a:pt x="208548" y="1183105"/>
                      <a:pt x="0" y="1118937"/>
                      <a:pt x="0" y="1155032"/>
                    </a:cubicBezTo>
                    <a:cubicBezTo>
                      <a:pt x="0" y="1191127"/>
                      <a:pt x="216569" y="1295400"/>
                      <a:pt x="264695" y="1323474"/>
                    </a:cubicBezTo>
                    <a:cubicBezTo>
                      <a:pt x="312821" y="1351548"/>
                      <a:pt x="300789" y="1337511"/>
                      <a:pt x="288758" y="1323474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019965" y="3795974"/>
                <a:ext cx="260425" cy="1419726"/>
              </a:xfrm>
              <a:custGeom>
                <a:avLst/>
                <a:gdLst>
                  <a:gd name="connsiteX0" fmla="*/ 178754 w 260425"/>
                  <a:gd name="connsiteY0" fmla="*/ 0 h 1419726"/>
                  <a:gd name="connsiteX1" fmla="*/ 106565 w 260425"/>
                  <a:gd name="connsiteY1" fmla="*/ 120315 h 1419726"/>
                  <a:gd name="connsiteX2" fmla="*/ 178754 w 260425"/>
                  <a:gd name="connsiteY2" fmla="*/ 264694 h 1419726"/>
                  <a:gd name="connsiteX3" fmla="*/ 178754 w 260425"/>
                  <a:gd name="connsiteY3" fmla="*/ 553452 h 1419726"/>
                  <a:gd name="connsiteX4" fmla="*/ 130628 w 260425"/>
                  <a:gd name="connsiteY4" fmla="*/ 625642 h 1419726"/>
                  <a:gd name="connsiteX5" fmla="*/ 58438 w 260425"/>
                  <a:gd name="connsiteY5" fmla="*/ 745958 h 1419726"/>
                  <a:gd name="connsiteX6" fmla="*/ 10312 w 260425"/>
                  <a:gd name="connsiteY6" fmla="*/ 890337 h 1419726"/>
                  <a:gd name="connsiteX7" fmla="*/ 82502 w 260425"/>
                  <a:gd name="connsiteY7" fmla="*/ 962526 h 1419726"/>
                  <a:gd name="connsiteX8" fmla="*/ 154691 w 260425"/>
                  <a:gd name="connsiteY8" fmla="*/ 986589 h 1419726"/>
                  <a:gd name="connsiteX9" fmla="*/ 226880 w 260425"/>
                  <a:gd name="connsiteY9" fmla="*/ 1034715 h 1419726"/>
                  <a:gd name="connsiteX10" fmla="*/ 250944 w 260425"/>
                  <a:gd name="connsiteY10" fmla="*/ 1419726 h 141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0425" h="1419726">
                    <a:moveTo>
                      <a:pt x="178754" y="0"/>
                    </a:moveTo>
                    <a:cubicBezTo>
                      <a:pt x="154691" y="40105"/>
                      <a:pt x="117908" y="74941"/>
                      <a:pt x="106565" y="120315"/>
                    </a:cubicBezTo>
                    <a:cubicBezTo>
                      <a:pt x="97508" y="156543"/>
                      <a:pt x="164747" y="243684"/>
                      <a:pt x="178754" y="264694"/>
                    </a:cubicBezTo>
                    <a:cubicBezTo>
                      <a:pt x="219085" y="385687"/>
                      <a:pt x="224807" y="369240"/>
                      <a:pt x="178754" y="553452"/>
                    </a:cubicBezTo>
                    <a:cubicBezTo>
                      <a:pt x="171740" y="581509"/>
                      <a:pt x="143562" y="599775"/>
                      <a:pt x="130628" y="625642"/>
                    </a:cubicBezTo>
                    <a:cubicBezTo>
                      <a:pt x="68154" y="750591"/>
                      <a:pt x="152440" y="651956"/>
                      <a:pt x="58438" y="745958"/>
                    </a:cubicBezTo>
                    <a:cubicBezTo>
                      <a:pt x="42396" y="794084"/>
                      <a:pt x="-25559" y="854466"/>
                      <a:pt x="10312" y="890337"/>
                    </a:cubicBezTo>
                    <a:cubicBezTo>
                      <a:pt x="34375" y="914400"/>
                      <a:pt x="54187" y="943649"/>
                      <a:pt x="82502" y="962526"/>
                    </a:cubicBezTo>
                    <a:cubicBezTo>
                      <a:pt x="103607" y="976596"/>
                      <a:pt x="132004" y="975246"/>
                      <a:pt x="154691" y="986589"/>
                    </a:cubicBezTo>
                    <a:cubicBezTo>
                      <a:pt x="180558" y="999522"/>
                      <a:pt x="202817" y="1018673"/>
                      <a:pt x="226880" y="1034715"/>
                    </a:cubicBezTo>
                    <a:cubicBezTo>
                      <a:pt x="283919" y="1205827"/>
                      <a:pt x="250944" y="1081540"/>
                      <a:pt x="250944" y="1419726"/>
                    </a:cubicBez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618948" y="2716874"/>
                <a:ext cx="1482163" cy="1162725"/>
                <a:chOff x="1590734" y="2945103"/>
                <a:chExt cx="1482163" cy="1162725"/>
              </a:xfrm>
            </p:grpSpPr>
            <p:sp>
              <p:nvSpPr>
                <p:cNvPr id="11" name="Oval 10"/>
                <p:cNvSpPr/>
                <p:nvPr/>
              </p:nvSpPr>
              <p:spPr>
                <a:xfrm rot="15152560">
                  <a:off x="1980568" y="2802953"/>
                  <a:ext cx="709436" cy="9937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 rot="5591215">
                  <a:off x="1729348" y="3157845"/>
                  <a:ext cx="811369" cy="108859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 rot="13917914">
                  <a:off x="2369808" y="3396501"/>
                  <a:ext cx="822891" cy="5832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Freeform 16"/>
            <p:cNvSpPr/>
            <p:nvPr/>
          </p:nvSpPr>
          <p:spPr>
            <a:xfrm>
              <a:off x="4606834" y="3169798"/>
              <a:ext cx="130629" cy="52373"/>
            </a:xfrm>
            <a:custGeom>
              <a:avLst/>
              <a:gdLst>
                <a:gd name="connsiteX0" fmla="*/ 0 w 130629"/>
                <a:gd name="connsiteY0" fmla="*/ 52373 h 52373"/>
                <a:gd name="connsiteX1" fmla="*/ 43543 w 130629"/>
                <a:gd name="connsiteY1" fmla="*/ 17539 h 52373"/>
                <a:gd name="connsiteX2" fmla="*/ 87086 w 130629"/>
                <a:gd name="connsiteY2" fmla="*/ 8831 h 52373"/>
                <a:gd name="connsiteX3" fmla="*/ 130629 w 130629"/>
                <a:gd name="connsiteY3" fmla="*/ 122 h 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9" h="52373">
                  <a:moveTo>
                    <a:pt x="0" y="52373"/>
                  </a:moveTo>
                  <a:cubicBezTo>
                    <a:pt x="14514" y="40762"/>
                    <a:pt x="26918" y="25851"/>
                    <a:pt x="43543" y="17539"/>
                  </a:cubicBezTo>
                  <a:cubicBezTo>
                    <a:pt x="56782" y="10920"/>
                    <a:pt x="72726" y="12421"/>
                    <a:pt x="87086" y="8831"/>
                  </a:cubicBezTo>
                  <a:cubicBezTo>
                    <a:pt x="129267" y="-1714"/>
                    <a:pt x="97362" y="122"/>
                    <a:pt x="130629" y="12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23954" y="3265714"/>
              <a:ext cx="139337" cy="17417"/>
            </a:xfrm>
            <a:custGeom>
              <a:avLst/>
              <a:gdLst>
                <a:gd name="connsiteX0" fmla="*/ 0 w 139337"/>
                <a:gd name="connsiteY0" fmla="*/ 17417 h 17417"/>
                <a:gd name="connsiteX1" fmla="*/ 139337 w 139337"/>
                <a:gd name="connsiteY1" fmla="*/ 0 h 1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337" h="17417">
                  <a:moveTo>
                    <a:pt x="0" y="17417"/>
                  </a:moveTo>
                  <a:cubicBezTo>
                    <a:pt x="128395" y="8247"/>
                    <a:pt x="85478" y="26931"/>
                    <a:pt x="139337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93326" y="3361509"/>
              <a:ext cx="139337" cy="95794"/>
            </a:xfrm>
            <a:custGeom>
              <a:avLst/>
              <a:gdLst>
                <a:gd name="connsiteX0" fmla="*/ 0 w 139337"/>
                <a:gd name="connsiteY0" fmla="*/ 95794 h 95794"/>
                <a:gd name="connsiteX1" fmla="*/ 43543 w 139337"/>
                <a:gd name="connsiteY1" fmla="*/ 78377 h 95794"/>
                <a:gd name="connsiteX2" fmla="*/ 95794 w 139337"/>
                <a:gd name="connsiteY2" fmla="*/ 52251 h 95794"/>
                <a:gd name="connsiteX3" fmla="*/ 121920 w 139337"/>
                <a:gd name="connsiteY3" fmla="*/ 26125 h 95794"/>
                <a:gd name="connsiteX4" fmla="*/ 139337 w 139337"/>
                <a:gd name="connsiteY4" fmla="*/ 0 h 9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337" h="95794">
                  <a:moveTo>
                    <a:pt x="0" y="95794"/>
                  </a:moveTo>
                  <a:cubicBezTo>
                    <a:pt x="14514" y="89988"/>
                    <a:pt x="29561" y="85368"/>
                    <a:pt x="43543" y="78377"/>
                  </a:cubicBezTo>
                  <a:cubicBezTo>
                    <a:pt x="111074" y="44611"/>
                    <a:pt x="30121" y="74143"/>
                    <a:pt x="95794" y="52251"/>
                  </a:cubicBezTo>
                  <a:cubicBezTo>
                    <a:pt x="104503" y="43542"/>
                    <a:pt x="114035" y="35586"/>
                    <a:pt x="121920" y="26125"/>
                  </a:cubicBezTo>
                  <a:cubicBezTo>
                    <a:pt x="128620" y="18085"/>
                    <a:pt x="139337" y="0"/>
                    <a:pt x="139337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059680" y="3439886"/>
              <a:ext cx="87086" cy="95794"/>
            </a:xfrm>
            <a:custGeom>
              <a:avLst/>
              <a:gdLst>
                <a:gd name="connsiteX0" fmla="*/ 0 w 87086"/>
                <a:gd name="connsiteY0" fmla="*/ 0 h 95794"/>
                <a:gd name="connsiteX1" fmla="*/ 34834 w 87086"/>
                <a:gd name="connsiteY1" fmla="*/ 43543 h 95794"/>
                <a:gd name="connsiteX2" fmla="*/ 52251 w 87086"/>
                <a:gd name="connsiteY2" fmla="*/ 69668 h 95794"/>
                <a:gd name="connsiteX3" fmla="*/ 78377 w 87086"/>
                <a:gd name="connsiteY3" fmla="*/ 87085 h 95794"/>
                <a:gd name="connsiteX4" fmla="*/ 87086 w 87086"/>
                <a:gd name="connsiteY4" fmla="*/ 95794 h 9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086" h="95794">
                  <a:moveTo>
                    <a:pt x="0" y="0"/>
                  </a:moveTo>
                  <a:cubicBezTo>
                    <a:pt x="11611" y="14514"/>
                    <a:pt x="23682" y="28673"/>
                    <a:pt x="34834" y="43543"/>
                  </a:cubicBezTo>
                  <a:cubicBezTo>
                    <a:pt x="41114" y="51916"/>
                    <a:pt x="44850" y="62267"/>
                    <a:pt x="52251" y="69668"/>
                  </a:cubicBezTo>
                  <a:cubicBezTo>
                    <a:pt x="59652" y="77069"/>
                    <a:pt x="70004" y="80805"/>
                    <a:pt x="78377" y="87085"/>
                  </a:cubicBezTo>
                  <a:cubicBezTo>
                    <a:pt x="81661" y="89548"/>
                    <a:pt x="84183" y="92891"/>
                    <a:pt x="87086" y="957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07726" y="3596640"/>
              <a:ext cx="191588" cy="69913"/>
            </a:xfrm>
            <a:custGeom>
              <a:avLst/>
              <a:gdLst>
                <a:gd name="connsiteX0" fmla="*/ 0 w 191588"/>
                <a:gd name="connsiteY0" fmla="*/ 0 h 69913"/>
                <a:gd name="connsiteX1" fmla="*/ 52251 w 191588"/>
                <a:gd name="connsiteY1" fmla="*/ 8709 h 69913"/>
                <a:gd name="connsiteX2" fmla="*/ 78377 w 191588"/>
                <a:gd name="connsiteY2" fmla="*/ 34834 h 69913"/>
                <a:gd name="connsiteX3" fmla="*/ 104503 w 191588"/>
                <a:gd name="connsiteY3" fmla="*/ 52251 h 69913"/>
                <a:gd name="connsiteX4" fmla="*/ 191588 w 191588"/>
                <a:gd name="connsiteY4" fmla="*/ 69669 h 6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588" h="69913">
                  <a:moveTo>
                    <a:pt x="0" y="0"/>
                  </a:moveTo>
                  <a:cubicBezTo>
                    <a:pt x="17417" y="2903"/>
                    <a:pt x="36116" y="1538"/>
                    <a:pt x="52251" y="8709"/>
                  </a:cubicBezTo>
                  <a:cubicBezTo>
                    <a:pt x="63505" y="13711"/>
                    <a:pt x="68916" y="26950"/>
                    <a:pt x="78377" y="34834"/>
                  </a:cubicBezTo>
                  <a:cubicBezTo>
                    <a:pt x="86418" y="41534"/>
                    <a:pt x="94939" y="48000"/>
                    <a:pt x="104503" y="52251"/>
                  </a:cubicBezTo>
                  <a:cubicBezTo>
                    <a:pt x="151954" y="73341"/>
                    <a:pt x="148397" y="69669"/>
                    <a:pt x="191588" y="696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23530" y="2615287"/>
              <a:ext cx="226423" cy="174171"/>
            </a:xfrm>
            <a:custGeom>
              <a:avLst/>
              <a:gdLst>
                <a:gd name="connsiteX0" fmla="*/ 0 w 226423"/>
                <a:gd name="connsiteY0" fmla="*/ 174171 h 174171"/>
                <a:gd name="connsiteX1" fmla="*/ 17418 w 226423"/>
                <a:gd name="connsiteY1" fmla="*/ 130628 h 174171"/>
                <a:gd name="connsiteX2" fmla="*/ 43543 w 226423"/>
                <a:gd name="connsiteY2" fmla="*/ 113211 h 174171"/>
                <a:gd name="connsiteX3" fmla="*/ 78378 w 226423"/>
                <a:gd name="connsiteY3" fmla="*/ 69668 h 174171"/>
                <a:gd name="connsiteX4" fmla="*/ 95795 w 226423"/>
                <a:gd name="connsiteY4" fmla="*/ 43543 h 174171"/>
                <a:gd name="connsiteX5" fmla="*/ 148046 w 226423"/>
                <a:gd name="connsiteY5" fmla="*/ 26125 h 174171"/>
                <a:gd name="connsiteX6" fmla="*/ 174172 w 226423"/>
                <a:gd name="connsiteY6" fmla="*/ 17417 h 174171"/>
                <a:gd name="connsiteX7" fmla="*/ 209006 w 226423"/>
                <a:gd name="connsiteY7" fmla="*/ 8708 h 174171"/>
                <a:gd name="connsiteX8" fmla="*/ 226423 w 226423"/>
                <a:gd name="connsiteY8" fmla="*/ 0 h 17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23" h="174171">
                  <a:moveTo>
                    <a:pt x="0" y="174171"/>
                  </a:moveTo>
                  <a:cubicBezTo>
                    <a:pt x="5806" y="159657"/>
                    <a:pt x="8332" y="143349"/>
                    <a:pt x="17418" y="130628"/>
                  </a:cubicBezTo>
                  <a:cubicBezTo>
                    <a:pt x="23501" y="122111"/>
                    <a:pt x="37005" y="121384"/>
                    <a:pt x="43543" y="113211"/>
                  </a:cubicBezTo>
                  <a:cubicBezTo>
                    <a:pt x="91614" y="53121"/>
                    <a:pt x="3508" y="119580"/>
                    <a:pt x="78378" y="69668"/>
                  </a:cubicBezTo>
                  <a:cubicBezTo>
                    <a:pt x="84184" y="60960"/>
                    <a:pt x="86920" y="49090"/>
                    <a:pt x="95795" y="43543"/>
                  </a:cubicBezTo>
                  <a:cubicBezTo>
                    <a:pt x="111364" y="33813"/>
                    <a:pt x="130629" y="31931"/>
                    <a:pt x="148046" y="26125"/>
                  </a:cubicBezTo>
                  <a:cubicBezTo>
                    <a:pt x="156755" y="23222"/>
                    <a:pt x="165266" y="19644"/>
                    <a:pt x="174172" y="17417"/>
                  </a:cubicBezTo>
                  <a:cubicBezTo>
                    <a:pt x="185783" y="14514"/>
                    <a:pt x="197651" y="12493"/>
                    <a:pt x="209006" y="8708"/>
                  </a:cubicBezTo>
                  <a:cubicBezTo>
                    <a:pt x="215164" y="6655"/>
                    <a:pt x="220617" y="2903"/>
                    <a:pt x="226423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859383" y="2638697"/>
              <a:ext cx="165463" cy="95794"/>
            </a:xfrm>
            <a:custGeom>
              <a:avLst/>
              <a:gdLst>
                <a:gd name="connsiteX0" fmla="*/ 0 w 165463"/>
                <a:gd name="connsiteY0" fmla="*/ 0 h 95794"/>
                <a:gd name="connsiteX1" fmla="*/ 69668 w 165463"/>
                <a:gd name="connsiteY1" fmla="*/ 34834 h 95794"/>
                <a:gd name="connsiteX2" fmla="*/ 87086 w 165463"/>
                <a:gd name="connsiteY2" fmla="*/ 60960 h 95794"/>
                <a:gd name="connsiteX3" fmla="*/ 139337 w 165463"/>
                <a:gd name="connsiteY3" fmla="*/ 78377 h 95794"/>
                <a:gd name="connsiteX4" fmla="*/ 165463 w 165463"/>
                <a:gd name="connsiteY4" fmla="*/ 95794 h 9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463" h="95794">
                  <a:moveTo>
                    <a:pt x="0" y="0"/>
                  </a:moveTo>
                  <a:cubicBezTo>
                    <a:pt x="20791" y="8316"/>
                    <a:pt x="52275" y="17441"/>
                    <a:pt x="69668" y="34834"/>
                  </a:cubicBezTo>
                  <a:cubicBezTo>
                    <a:pt x="77069" y="42235"/>
                    <a:pt x="78210" y="55413"/>
                    <a:pt x="87086" y="60960"/>
                  </a:cubicBezTo>
                  <a:cubicBezTo>
                    <a:pt x="102655" y="70690"/>
                    <a:pt x="139337" y="78377"/>
                    <a:pt x="139337" y="78377"/>
                  </a:cubicBezTo>
                  <a:lnTo>
                    <a:pt x="165463" y="9579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016137" y="2778034"/>
              <a:ext cx="104503" cy="104503"/>
            </a:xfrm>
            <a:custGeom>
              <a:avLst/>
              <a:gdLst>
                <a:gd name="connsiteX0" fmla="*/ 0 w 104503"/>
                <a:gd name="connsiteY0" fmla="*/ 0 h 104503"/>
                <a:gd name="connsiteX1" fmla="*/ 8709 w 104503"/>
                <a:gd name="connsiteY1" fmla="*/ 43543 h 104503"/>
                <a:gd name="connsiteX2" fmla="*/ 60960 w 104503"/>
                <a:gd name="connsiteY2" fmla="*/ 78377 h 104503"/>
                <a:gd name="connsiteX3" fmla="*/ 78377 w 104503"/>
                <a:gd name="connsiteY3" fmla="*/ 95795 h 104503"/>
                <a:gd name="connsiteX4" fmla="*/ 104503 w 104503"/>
                <a:gd name="connsiteY4" fmla="*/ 104503 h 104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503" h="104503">
                  <a:moveTo>
                    <a:pt x="0" y="0"/>
                  </a:moveTo>
                  <a:cubicBezTo>
                    <a:pt x="2903" y="14514"/>
                    <a:pt x="2090" y="30304"/>
                    <a:pt x="8709" y="43543"/>
                  </a:cubicBezTo>
                  <a:cubicBezTo>
                    <a:pt x="21756" y="69638"/>
                    <a:pt x="37736" y="70636"/>
                    <a:pt x="60960" y="78377"/>
                  </a:cubicBezTo>
                  <a:cubicBezTo>
                    <a:pt x="66766" y="84183"/>
                    <a:pt x="71336" y="91571"/>
                    <a:pt x="78377" y="95795"/>
                  </a:cubicBezTo>
                  <a:cubicBezTo>
                    <a:pt x="86248" y="100518"/>
                    <a:pt x="104503" y="104503"/>
                    <a:pt x="104503" y="10450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2560320" y="3286683"/>
            <a:ext cx="1302786" cy="281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0800000">
            <a:off x="6111827" y="3100940"/>
            <a:ext cx="1302786" cy="281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10800000">
            <a:off x="5512211" y="4352939"/>
            <a:ext cx="1302786" cy="281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862675" y="4308988"/>
            <a:ext cx="66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14612" y="3030485"/>
            <a:ext cx="140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Frond Bud*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98358" y="3241654"/>
            <a:ext cx="224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Frond</a:t>
            </a:r>
          </a:p>
          <a:p>
            <a:pPr algn="ctr"/>
            <a:r>
              <a:rPr lang="en-US" dirty="0" smtClean="0"/>
              <a:t>(leaf like structure)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0621" y="6039850"/>
            <a:ext cx="689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*Vegetative Budding (asexual reproduction)- reproduces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name neatly on your plastic container</a:t>
            </a:r>
          </a:p>
          <a:p>
            <a:r>
              <a:rPr lang="en-US" dirty="0" smtClean="0"/>
              <a:t>Measure 400 mL of water</a:t>
            </a:r>
          </a:p>
          <a:p>
            <a:r>
              <a:rPr lang="en-US" dirty="0" smtClean="0"/>
              <a:t>Pour the water into your plastic container </a:t>
            </a:r>
          </a:p>
          <a:p>
            <a:r>
              <a:rPr lang="en-US" dirty="0" smtClean="0"/>
              <a:t>Your instructor will give you your duckweed frond colony </a:t>
            </a:r>
          </a:p>
          <a:p>
            <a:r>
              <a:rPr lang="en-US" dirty="0" smtClean="0"/>
              <a:t>Mark your water level on your cup with your marker</a:t>
            </a:r>
          </a:p>
          <a:p>
            <a:r>
              <a:rPr lang="en-US" dirty="0" smtClean="0"/>
              <a:t>Count your duckweed plants </a:t>
            </a:r>
          </a:p>
          <a:p>
            <a:r>
              <a:rPr lang="en-US" dirty="0" smtClean="0"/>
              <a:t>Complete Data Table 1. Observations</a:t>
            </a:r>
          </a:p>
          <a:p>
            <a:r>
              <a:rPr lang="en-US" dirty="0" smtClean="0"/>
              <a:t>Write a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</TotalTime>
  <Words>259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Duckweed Lab</vt:lpstr>
      <vt:lpstr>Warm Up</vt:lpstr>
      <vt:lpstr>Objective</vt:lpstr>
      <vt:lpstr>Pre-lab Questions</vt:lpstr>
      <vt:lpstr>Key Terms</vt:lpstr>
      <vt:lpstr>What is duckweed? </vt:lpstr>
      <vt:lpstr>Duckweed Diagram</vt:lpstr>
      <vt:lpstr>Procedures</vt:lpstr>
    </vt:vector>
  </TitlesOfParts>
  <Company>Oldham County Schools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Duckweed Lab</dc:title>
  <dc:creator>Kohnke, Shalece S</dc:creator>
  <cp:lastModifiedBy>Nethery, Carrie D</cp:lastModifiedBy>
  <cp:revision>16</cp:revision>
  <dcterms:created xsi:type="dcterms:W3CDTF">2016-09-19T20:33:14Z</dcterms:created>
  <dcterms:modified xsi:type="dcterms:W3CDTF">2016-10-04T16:41:41Z</dcterms:modified>
</cp:coreProperties>
</file>