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8" r:id="rId3"/>
    <p:sldId id="257" r:id="rId4"/>
    <p:sldId id="258" r:id="rId5"/>
    <p:sldId id="260" r:id="rId6"/>
    <p:sldId id="259" r:id="rId7"/>
    <p:sldId id="261" r:id="rId8"/>
    <p:sldId id="267" r:id="rId9"/>
    <p:sldId id="262" r:id="rId10"/>
    <p:sldId id="263" r:id="rId11"/>
    <p:sldId id="264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80610" autoAdjust="0"/>
  </p:normalViewPr>
  <p:slideViewPr>
    <p:cSldViewPr snapToGrid="0">
      <p:cViewPr varScale="1">
        <p:scale>
          <a:sx n="60" d="100"/>
          <a:sy n="60" d="100"/>
        </p:scale>
        <p:origin x="11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09115-D5AB-452A-89C2-18A17630EC16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0DBF7-B6D3-4954-B25A-74CF442DF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45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0DBF7-B6D3-4954-B25A-74CF442DFE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50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Populations typically develop near water sources. In</a:t>
            </a:r>
            <a:r>
              <a:rPr lang="en-US" baseline="0" dirty="0" smtClean="0"/>
              <a:t> the video, populations were shown near the coasts and major rivers. This is because that is where trade was</a:t>
            </a:r>
          </a:p>
          <a:p>
            <a:endParaRPr lang="en-US" baseline="0" dirty="0" smtClean="0"/>
          </a:p>
          <a:p>
            <a:r>
              <a:rPr lang="en-US" dirty="0" smtClean="0"/>
              <a:t>Big increase in numbers</a:t>
            </a:r>
            <a:r>
              <a:rPr lang="en-US" baseline="0" dirty="0" smtClean="0"/>
              <a:t> during the 1800s because of industrial revolution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See the population go down in some areas because of the plague and fall of empires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0DBF7-B6D3-4954-B25A-74CF442DFE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CF6E-679C-43A8-B07A-CA44233DDA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F55B-78B9-484A-A497-6F59EBA7D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8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CF6E-679C-43A8-B07A-CA44233DDA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F55B-78B9-484A-A497-6F59EBA7D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2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CF6E-679C-43A8-B07A-CA44233DDA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F55B-78B9-484A-A497-6F59EBA7D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39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CF6E-679C-43A8-B07A-CA44233DDA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F55B-78B9-484A-A497-6F59EBA7D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78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CF6E-679C-43A8-B07A-CA44233DDA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F55B-78B9-484A-A497-6F59EBA7D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72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CF6E-679C-43A8-B07A-CA44233DDA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F55B-78B9-484A-A497-6F59EBA7D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03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CF6E-679C-43A8-B07A-CA44233DDA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F55B-78B9-484A-A497-6F59EBA7D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9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CF6E-679C-43A8-B07A-CA44233DDA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F55B-78B9-484A-A497-6F59EBA7D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3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CF6E-679C-43A8-B07A-CA44233DDA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F55B-78B9-484A-A497-6F59EBA7D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3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CF6E-679C-43A8-B07A-CA44233DDA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F55B-78B9-484A-A497-6F59EBA7D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4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CF6E-679C-43A8-B07A-CA44233DDA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F55B-78B9-484A-A497-6F59EBA7D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CF6E-679C-43A8-B07A-CA44233DDA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F55B-78B9-484A-A497-6F59EBA7D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8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CF6E-679C-43A8-B07A-CA44233DDA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F55B-78B9-484A-A497-6F59EBA7D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9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70BCF6E-679C-43A8-B07A-CA44233DDA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93AF55B-78B9-484A-A497-6F59EBA7D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3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70BCF6E-679C-43A8-B07A-CA44233DDA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93AF55B-78B9-484A-A497-6F59EBA7D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973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4BbkQiQyaY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Environmental Science </a:t>
            </a:r>
          </a:p>
          <a:p>
            <a:r>
              <a:rPr lang="en-US" dirty="0" smtClean="0"/>
              <a:t>Ms. </a:t>
            </a:r>
            <a:r>
              <a:rPr lang="en-US" dirty="0" err="1" smtClean="0"/>
              <a:t>Kohnke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95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Fertility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407" y="2209408"/>
            <a:ext cx="5185873" cy="36387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Fertility Rate- </a:t>
            </a:r>
            <a:r>
              <a:rPr lang="en-US" dirty="0" smtClean="0">
                <a:solidFill>
                  <a:srgbClr val="FF0000"/>
                </a:solidFill>
              </a:rPr>
              <a:t>average number of children per woman</a:t>
            </a:r>
          </a:p>
          <a:p>
            <a:pPr lvl="1"/>
            <a:r>
              <a:rPr lang="en-US" dirty="0" smtClean="0"/>
              <a:t>Example:  2.06 in USA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Replacement Level- number of children each parent must have to “replace” them. It is slightly more than 2 because not all children born will survive to reproduce. 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39854" y="2610681"/>
            <a:ext cx="6384720" cy="361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09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Expectancy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190" y="1690688"/>
            <a:ext cx="5181600" cy="435133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Life Expectancy- </a:t>
            </a:r>
            <a:r>
              <a:rPr lang="en-US" dirty="0" smtClean="0">
                <a:solidFill>
                  <a:srgbClr val="FF0000"/>
                </a:solidFill>
              </a:rPr>
              <a:t>average of how long people live over a lifetime</a:t>
            </a:r>
          </a:p>
          <a:p>
            <a:pPr lvl="1"/>
            <a:r>
              <a:rPr lang="en-US" dirty="0" smtClean="0"/>
              <a:t>The higher the life expectancy the better the health care and diet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34790" y="2205842"/>
            <a:ext cx="6176354" cy="432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71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of Rapid Population Growth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Resources are used faster than the environment can renew them. </a:t>
            </a:r>
          </a:p>
          <a:p>
            <a:r>
              <a:rPr lang="en-US" dirty="0" smtClean="0"/>
              <a:t>Signs of overwhelming populations are…</a:t>
            </a:r>
          </a:p>
          <a:p>
            <a:pPr lvl="1"/>
            <a:r>
              <a:rPr lang="en-US" dirty="0" smtClean="0"/>
              <a:t>Suburban sprawl</a:t>
            </a:r>
          </a:p>
          <a:p>
            <a:pPr lvl="1"/>
            <a:r>
              <a:rPr lang="en-US" dirty="0" smtClean="0"/>
              <a:t>Polluted rivers</a:t>
            </a:r>
          </a:p>
          <a:p>
            <a:pPr lvl="1"/>
            <a:r>
              <a:rPr lang="en-US" dirty="0" smtClean="0"/>
              <a:t>Barren land</a:t>
            </a:r>
          </a:p>
          <a:p>
            <a:pPr lvl="1"/>
            <a:r>
              <a:rPr lang="en-US" dirty="0" smtClean="0"/>
              <a:t>Inadequate housing </a:t>
            </a:r>
          </a:p>
          <a:p>
            <a:pPr lvl="1"/>
            <a:r>
              <a:rPr lang="en-US" dirty="0" smtClean="0"/>
              <a:t>Over crowded schools</a:t>
            </a:r>
          </a:p>
          <a:p>
            <a:r>
              <a:rPr lang="en-US" dirty="0" smtClean="0"/>
              <a:t>This results in </a:t>
            </a:r>
          </a:p>
          <a:p>
            <a:pPr lvl="1"/>
            <a:r>
              <a:rPr lang="en-US" dirty="0" smtClean="0"/>
              <a:t>Unsafe water</a:t>
            </a:r>
          </a:p>
          <a:p>
            <a:pPr lvl="1"/>
            <a:r>
              <a:rPr lang="en-US" dirty="0" smtClean="0"/>
              <a:t>Impacts on land</a:t>
            </a:r>
          </a:p>
          <a:p>
            <a:pPr lvl="1"/>
            <a:r>
              <a:rPr lang="en-US" dirty="0" smtClean="0"/>
              <a:t>Urbanization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88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/>
              <a:t>D</a:t>
            </a:r>
            <a:r>
              <a:rPr lang="en-US" dirty="0" smtClean="0"/>
              <a:t>o We Cover Population?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impacts….</a:t>
            </a:r>
          </a:p>
          <a:p>
            <a:pPr lvl="1"/>
            <a:r>
              <a:rPr lang="en-US" dirty="0" smtClean="0"/>
              <a:t>Environmental Resources </a:t>
            </a:r>
          </a:p>
          <a:p>
            <a:pPr lvl="1"/>
            <a:r>
              <a:rPr lang="en-US" dirty="0" smtClean="0"/>
              <a:t>Space (land)</a:t>
            </a:r>
          </a:p>
          <a:p>
            <a:pPr lvl="1"/>
            <a:r>
              <a:rPr lang="en-US" dirty="0" smtClean="0"/>
              <a:t>Waste</a:t>
            </a:r>
          </a:p>
          <a:p>
            <a:r>
              <a:rPr lang="en-US" dirty="0" smtClean="0"/>
              <a:t>Earth’s resources are limited</a:t>
            </a:r>
          </a:p>
          <a:p>
            <a:r>
              <a:rPr lang="en-US" dirty="0" smtClean="0"/>
              <a:t>Most environmental issues are caused by overpopulation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4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Population?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Population- </a:t>
            </a:r>
            <a:r>
              <a:rPr lang="en-US" dirty="0" smtClean="0">
                <a:solidFill>
                  <a:srgbClr val="FF0000"/>
                </a:solidFill>
              </a:rPr>
              <a:t>a group of the same species that live in the same geographical area</a:t>
            </a:r>
          </a:p>
          <a:p>
            <a:endParaRPr lang="en-US" dirty="0" smtClean="0"/>
          </a:p>
          <a:p>
            <a:r>
              <a:rPr lang="en-US" dirty="0" smtClean="0"/>
              <a:t>Populations stay around the same size from year to year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4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 Population Change in Size?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216598"/>
            <a:ext cx="10554574" cy="36365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population gains individuals with each new offspring</a:t>
            </a:r>
          </a:p>
          <a:p>
            <a:r>
              <a:rPr lang="en-US" dirty="0" smtClean="0"/>
              <a:t>A population loses individuals with each death</a:t>
            </a:r>
          </a:p>
          <a:p>
            <a:pPr lvl="1"/>
            <a:r>
              <a:rPr lang="en-US" dirty="0" smtClean="0"/>
              <a:t>Disease		</a:t>
            </a:r>
          </a:p>
          <a:p>
            <a:pPr lvl="1"/>
            <a:r>
              <a:rPr lang="en-US" dirty="0" smtClean="0"/>
              <a:t>War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Famine</a:t>
            </a:r>
          </a:p>
          <a:p>
            <a:pPr lvl="1"/>
            <a:r>
              <a:rPr lang="en-US" dirty="0" smtClean="0"/>
              <a:t>Drought </a:t>
            </a:r>
          </a:p>
          <a:p>
            <a:r>
              <a:rPr lang="en-US" dirty="0" smtClean="0"/>
              <a:t>Change in Population can be calculated by…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+</a:t>
            </a:r>
          </a:p>
        </p:txBody>
      </p:sp>
      <p:sp>
        <p:nvSpPr>
          <p:cNvPr id="4" name="Oval 3"/>
          <p:cNvSpPr/>
          <p:nvPr/>
        </p:nvSpPr>
        <p:spPr>
          <a:xfrm>
            <a:off x="370961" y="5223579"/>
            <a:ext cx="3128211" cy="127534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Change in Population Size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523871" y="5279230"/>
            <a:ext cx="3128211" cy="127534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Births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744954" y="5223579"/>
            <a:ext cx="3128211" cy="12753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Deaths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Equal 6"/>
          <p:cNvSpPr/>
          <p:nvPr/>
        </p:nvSpPr>
        <p:spPr>
          <a:xfrm>
            <a:off x="3553314" y="5494543"/>
            <a:ext cx="982587" cy="71713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Minus 7"/>
          <p:cNvSpPr/>
          <p:nvPr/>
        </p:nvSpPr>
        <p:spPr>
          <a:xfrm>
            <a:off x="7644061" y="5502687"/>
            <a:ext cx="1046751" cy="717132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1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Limits 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Populations cannot increase forever. </a:t>
            </a:r>
          </a:p>
          <a:p>
            <a:r>
              <a:rPr lang="en-US" dirty="0" smtClean="0"/>
              <a:t>Eventually, resources are used up or the environment changes, deaths increase or births decrease</a:t>
            </a:r>
          </a:p>
          <a:p>
            <a:endParaRPr lang="en-US" dirty="0"/>
          </a:p>
          <a:p>
            <a:r>
              <a:rPr lang="en-US" dirty="0" smtClean="0"/>
              <a:t>THINK: what happened in </a:t>
            </a:r>
            <a:r>
              <a:rPr lang="en-US" dirty="0"/>
              <a:t>T</a:t>
            </a:r>
            <a:r>
              <a:rPr lang="en-US" dirty="0" smtClean="0"/>
              <a:t>he Lorax?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1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Know How Many are in a Population?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endParaRPr lang="en-US" b="1" dirty="0" smtClean="0"/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Birth Rate-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amount of live births each year</a:t>
                </a:r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𝑁𝑢𝑚𝑏𝑒𝑟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𝑙𝑖𝑣𝑒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𝑏𝑖𝑟𝑡h𝑠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US" sz="3600" b="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b="0" dirty="0" smtClean="0">
                    <a:solidFill>
                      <a:srgbClr val="FF0000"/>
                    </a:solidFill>
                  </a:rPr>
                  <a:t>per year</a:t>
                </a: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Death Rate- </a:t>
                </a:r>
                <a:r>
                  <a:rPr lang="en-US" b="0" dirty="0" smtClean="0">
                    <a:solidFill>
                      <a:srgbClr val="FF0000"/>
                    </a:solidFill>
                  </a:rPr>
                  <a:t>number of people that die per year</a:t>
                </a:r>
              </a:p>
              <a:p>
                <a:endParaRPr lang="en-US" b="1" dirty="0"/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Rate of Natural Increase-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the amount the population changes (increase/decrease)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31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𝐵𝑖𝑟𝑡h</m:t>
                        </m:r>
                        <m:r>
                          <a:rPr lang="en-US" sz="3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𝑅𝑎𝑡𝑒</m:t>
                        </m:r>
                        <m:r>
                          <a:rPr lang="en-US" sz="3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3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𝐷𝑒𝑎𝑡h</m:t>
                        </m:r>
                        <m:r>
                          <a:rPr lang="en-US" sz="3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𝑅𝑎𝑡𝑒</m:t>
                        </m:r>
                      </m:num>
                      <m:den>
                        <m:r>
                          <a:rPr lang="en-US" sz="3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1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per year</a:t>
                </a: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891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Studying Human Populations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Countries are often grouped in two different categories-Developed and Developing Countries</a:t>
            </a:r>
          </a:p>
          <a:p>
            <a:endParaRPr lang="en-US" dirty="0"/>
          </a:p>
          <a:p>
            <a:r>
              <a:rPr lang="en-US" b="1" dirty="0" smtClean="0"/>
              <a:t>Developed Countries- </a:t>
            </a:r>
            <a:r>
              <a:rPr lang="en-US" dirty="0" smtClean="0"/>
              <a:t>higher incomes, less population growth, strong social support systems, and have diverse industrial economies</a:t>
            </a:r>
          </a:p>
          <a:p>
            <a:endParaRPr lang="en-US" dirty="0"/>
          </a:p>
          <a:p>
            <a:r>
              <a:rPr lang="en-US" b="1" dirty="0" smtClean="0"/>
              <a:t>Developing Countries-</a:t>
            </a:r>
            <a:r>
              <a:rPr lang="en-US" dirty="0" smtClean="0"/>
              <a:t>low incomes, rapid population growth and simple agriculture-based economies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8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Population Clock-</a:t>
            </a:r>
            <a:r>
              <a:rPr lang="en-US" dirty="0" smtClean="0">
                <a:hlinkClick r:id="rId3"/>
              </a:rPr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watch the video twice. </a:t>
            </a:r>
          </a:p>
          <a:p>
            <a:pPr lvl="1"/>
            <a:r>
              <a:rPr lang="en-US" dirty="0" smtClean="0"/>
              <a:t>First View: just watch, pay attention to the lights (they represent populations)</a:t>
            </a:r>
          </a:p>
          <a:p>
            <a:pPr lvl="1"/>
            <a:r>
              <a:rPr lang="en-US" dirty="0" smtClean="0"/>
              <a:t>Second View: on your sticky note, respond to the thoughts below</a:t>
            </a:r>
          </a:p>
          <a:p>
            <a:pPr lvl="2"/>
            <a:r>
              <a:rPr lang="en-US" dirty="0" smtClean="0"/>
              <a:t>Did you ever see the lights vanish? Why do you think that is?</a:t>
            </a:r>
          </a:p>
          <a:p>
            <a:pPr lvl="2"/>
            <a:r>
              <a:rPr lang="en-US" dirty="0" smtClean="0"/>
              <a:t>Where were the majority of the populations located? Why do you think that is?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1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Population Over Time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67853"/>
            <a:ext cx="10621789" cy="501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180</TotalTime>
  <Words>433</Words>
  <Application>Microsoft Office PowerPoint</Application>
  <PresentationFormat>Widescreen</PresentationFormat>
  <Paragraphs>82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Cambria Math</vt:lpstr>
      <vt:lpstr>Century Gothic</vt:lpstr>
      <vt:lpstr>Wingdings 2</vt:lpstr>
      <vt:lpstr>Quotable</vt:lpstr>
      <vt:lpstr>Population</vt:lpstr>
      <vt:lpstr>Why Do We Cover Population?</vt:lpstr>
      <vt:lpstr>What is a Population? </vt:lpstr>
      <vt:lpstr>How Does a Population Change in Size? </vt:lpstr>
      <vt:lpstr>What Limits Population Growth</vt:lpstr>
      <vt:lpstr>How do we Know How Many are in a Population? </vt:lpstr>
      <vt:lpstr>Studying Human Populations</vt:lpstr>
      <vt:lpstr>World Population Clock-Video</vt:lpstr>
      <vt:lpstr>Human Population Over Time</vt:lpstr>
      <vt:lpstr>Fertility Rates</vt:lpstr>
      <vt:lpstr>Life Expectancy </vt:lpstr>
      <vt:lpstr>Problems of Rapid Population Growth</vt:lpstr>
    </vt:vector>
  </TitlesOfParts>
  <Company>Oldham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</dc:title>
  <dc:creator>Kohnke, Shalece S</dc:creator>
  <cp:lastModifiedBy>Kohnke, Shalece S</cp:lastModifiedBy>
  <cp:revision>18</cp:revision>
  <dcterms:created xsi:type="dcterms:W3CDTF">2016-09-07T16:07:37Z</dcterms:created>
  <dcterms:modified xsi:type="dcterms:W3CDTF">2016-09-07T19:38:35Z</dcterms:modified>
</cp:coreProperties>
</file>